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 Italics" charset="1" panose="00000500000000000000"/>
      <p:regular r:id="rId23"/>
    </p:embeddedFont>
    <p:embeddedFont>
      <p:font typeface="Montserrat Bold Italics" charset="1" panose="00000800000000000000"/>
      <p:regular r:id="rId24"/>
    </p:embeddedFont>
    <p:embeddedFont>
      <p:font typeface="Montserrat Thin" charset="1" panose="00000300000000000000"/>
      <p:regular r:id="rId25"/>
    </p:embeddedFont>
    <p:embeddedFont>
      <p:font typeface="Montserrat Thin Italics" charset="1" panose="00000300000000000000"/>
      <p:regular r:id="rId26"/>
    </p:embeddedFont>
    <p:embeddedFont>
      <p:font typeface="Montserrat Extra-Light" charset="1" panose="00000300000000000000"/>
      <p:regular r:id="rId27"/>
    </p:embeddedFont>
    <p:embeddedFont>
      <p:font typeface="Montserrat Extra-Light Italics" charset="1" panose="00000300000000000000"/>
      <p:regular r:id="rId28"/>
    </p:embeddedFont>
    <p:embeddedFont>
      <p:font typeface="Montserrat Light" charset="1" panose="00000400000000000000"/>
      <p:regular r:id="rId29"/>
    </p:embeddedFont>
    <p:embeddedFont>
      <p:font typeface="Montserrat Light Italics" charset="1" panose="00000400000000000000"/>
      <p:regular r:id="rId30"/>
    </p:embeddedFont>
    <p:embeddedFont>
      <p:font typeface="Montserrat Medium" charset="1" panose="00000600000000000000"/>
      <p:regular r:id="rId31"/>
    </p:embeddedFont>
    <p:embeddedFont>
      <p:font typeface="Montserrat Medium Italics" charset="1" panose="00000600000000000000"/>
      <p:regular r:id="rId32"/>
    </p:embeddedFont>
    <p:embeddedFont>
      <p:font typeface="Montserrat Semi-Bold" charset="1" panose="00000700000000000000"/>
      <p:regular r:id="rId33"/>
    </p:embeddedFont>
    <p:embeddedFont>
      <p:font typeface="Montserrat Semi-Bold Italics" charset="1" panose="00000700000000000000"/>
      <p:regular r:id="rId34"/>
    </p:embeddedFont>
    <p:embeddedFont>
      <p:font typeface="Montserrat Ultra-Bold" charset="1" panose="00000900000000000000"/>
      <p:regular r:id="rId35"/>
    </p:embeddedFont>
    <p:embeddedFont>
      <p:font typeface="Montserrat Ultra-Bold Italics" charset="1" panose="00000900000000000000"/>
      <p:regular r:id="rId36"/>
    </p:embeddedFont>
    <p:embeddedFont>
      <p:font typeface="Montserrat Heavy" charset="1" panose="00000A00000000000000"/>
      <p:regular r:id="rId37"/>
    </p:embeddedFont>
    <p:embeddedFont>
      <p:font typeface="Montserrat Heavy Italics" charset="1" panose="00000A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1690" y="809536"/>
            <a:ext cx="1979233" cy="5696129"/>
            <a:chOff x="0" y="0"/>
            <a:chExt cx="1255347" cy="3612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5347" cy="3612823"/>
            </a:xfrm>
            <a:custGeom>
              <a:avLst/>
              <a:gdLst/>
              <a:ahLst/>
              <a:cxnLst/>
              <a:rect r="r" b="b" t="t" l="l"/>
              <a:pathLst>
                <a:path h="3612823" w="1255347">
                  <a:moveTo>
                    <a:pt x="0" y="0"/>
                  </a:moveTo>
                  <a:lnTo>
                    <a:pt x="1255347" y="0"/>
                  </a:lnTo>
                  <a:lnTo>
                    <a:pt x="1255347" y="3612823"/>
                  </a:lnTo>
                  <a:lnTo>
                    <a:pt x="0" y="3612823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031695" y="5925496"/>
            <a:ext cx="827001" cy="580168"/>
            <a:chOff x="0" y="0"/>
            <a:chExt cx="1793623" cy="12582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98704" y="617220"/>
            <a:ext cx="6122626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Arimo Ultra-Bold"/>
              </a:rPr>
              <a:t>CONCRETE STRENGTH PREDICTION USING MACHINE LEARNING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31695" y="809536"/>
            <a:ext cx="827001" cy="580168"/>
            <a:chOff x="0" y="0"/>
            <a:chExt cx="1793623" cy="12582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48640" y="3817620"/>
            <a:ext cx="2477805" cy="2206795"/>
          </a:xfrm>
          <a:custGeom>
            <a:avLst/>
            <a:gdLst/>
            <a:ahLst/>
            <a:cxnLst/>
            <a:rect r="r" b="b" t="t" l="l"/>
            <a:pathLst>
              <a:path h="2206795" w="2477805">
                <a:moveTo>
                  <a:pt x="0" y="0"/>
                </a:moveTo>
                <a:lnTo>
                  <a:pt x="2477805" y="0"/>
                </a:lnTo>
                <a:lnTo>
                  <a:pt x="2477805" y="2206795"/>
                </a:lnTo>
                <a:lnTo>
                  <a:pt x="0" y="2206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640" y="1389704"/>
            <a:ext cx="2477805" cy="2206795"/>
          </a:xfrm>
          <a:custGeom>
            <a:avLst/>
            <a:gdLst/>
            <a:ahLst/>
            <a:cxnLst/>
            <a:rect r="r" b="b" t="t" l="l"/>
            <a:pathLst>
              <a:path h="2206795" w="2477805">
                <a:moveTo>
                  <a:pt x="0" y="0"/>
                </a:moveTo>
                <a:lnTo>
                  <a:pt x="2477805" y="0"/>
                </a:lnTo>
                <a:lnTo>
                  <a:pt x="2477805" y="2206795"/>
                </a:lnTo>
                <a:lnTo>
                  <a:pt x="0" y="2206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2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76800" y="4147472"/>
            <a:ext cx="4384153" cy="267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9"/>
              </a:lnSpc>
            </a:pPr>
            <a:r>
              <a:rPr lang="en-US" sz="2034">
                <a:solidFill>
                  <a:srgbClr val="000000"/>
                </a:solidFill>
                <a:latin typeface="Arimo Bold"/>
              </a:rPr>
              <a:t>Presented by</a:t>
            </a:r>
          </a:p>
          <a:p>
            <a:pPr marL="374557" indent="-187278" lvl="1">
              <a:lnSpc>
                <a:spcPts val="3469"/>
              </a:lnSpc>
              <a:buFont typeface="Arial"/>
              <a:buChar char="•"/>
            </a:pPr>
            <a:r>
              <a:rPr lang="en-US" sz="1734">
                <a:solidFill>
                  <a:srgbClr val="000000"/>
                </a:solidFill>
                <a:latin typeface="Arimo Bold"/>
              </a:rPr>
              <a:t>Tasmia Sultana Juthy(2004106)</a:t>
            </a:r>
          </a:p>
          <a:p>
            <a:pPr marL="374557" indent="-187278" lvl="1">
              <a:lnSpc>
                <a:spcPts val="3469"/>
              </a:lnSpc>
              <a:buFont typeface="Arial"/>
              <a:buChar char="•"/>
            </a:pPr>
            <a:r>
              <a:rPr lang="en-US" sz="1734">
                <a:solidFill>
                  <a:srgbClr val="000000"/>
                </a:solidFill>
                <a:latin typeface="Arimo Bold"/>
              </a:rPr>
              <a:t>Laila Sharmin Sukti (2004112)</a:t>
            </a:r>
          </a:p>
          <a:p>
            <a:pPr marL="374557" indent="-187278" lvl="1">
              <a:lnSpc>
                <a:spcPts val="3469"/>
              </a:lnSpc>
              <a:buFont typeface="Arial"/>
              <a:buChar char="•"/>
            </a:pPr>
            <a:r>
              <a:rPr lang="en-US" sz="1734">
                <a:solidFill>
                  <a:srgbClr val="000000"/>
                </a:solidFill>
                <a:latin typeface="Arimo Bold"/>
              </a:rPr>
              <a:t>Sabbir Mahamud (2004118)</a:t>
            </a:r>
          </a:p>
          <a:p>
            <a:pPr marL="374557" indent="-187278" lvl="1">
              <a:lnSpc>
                <a:spcPts val="3469"/>
              </a:lnSpc>
              <a:buFont typeface="Arial"/>
              <a:buChar char="•"/>
            </a:pPr>
            <a:r>
              <a:rPr lang="en-US" sz="1734">
                <a:solidFill>
                  <a:srgbClr val="000000"/>
                </a:solidFill>
                <a:latin typeface="Arimo Bold"/>
              </a:rPr>
              <a:t>Abrar Faiaz (2004124)</a:t>
            </a:r>
          </a:p>
          <a:p>
            <a:pPr marL="374557" indent="-187278" lvl="1">
              <a:lnSpc>
                <a:spcPts val="3469"/>
              </a:lnSpc>
              <a:buFont typeface="Arial"/>
              <a:buChar char="•"/>
            </a:pPr>
            <a:r>
              <a:rPr lang="en-US" sz="1734">
                <a:solidFill>
                  <a:srgbClr val="000000"/>
                </a:solidFill>
                <a:latin typeface="Arimo Bold"/>
              </a:rPr>
              <a:t>Alphy Shaharin Tamim (2004130)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20376" y="6905643"/>
            <a:ext cx="1233224" cy="40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>
                <a:solidFill>
                  <a:srgbClr val="000000"/>
                </a:solidFill>
                <a:latin typeface="Arimo Ultra-Bold"/>
              </a:rPr>
              <a:t>Group: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3688" y="2752945"/>
            <a:ext cx="10120975" cy="1809310"/>
            <a:chOff x="0" y="0"/>
            <a:chExt cx="4470210" cy="7991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0210" cy="799132"/>
            </a:xfrm>
            <a:custGeom>
              <a:avLst/>
              <a:gdLst/>
              <a:ahLst/>
              <a:cxnLst/>
              <a:rect r="r" b="b" t="t" l="l"/>
              <a:pathLst>
                <a:path h="799132" w="4470210">
                  <a:moveTo>
                    <a:pt x="0" y="0"/>
                  </a:moveTo>
                  <a:lnTo>
                    <a:pt x="4470210" y="0"/>
                  </a:lnTo>
                  <a:lnTo>
                    <a:pt x="4470210" y="799132"/>
                  </a:lnTo>
                  <a:lnTo>
                    <a:pt x="0" y="799132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48640" y="2991978"/>
            <a:ext cx="8656320" cy="126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2"/>
              </a:lnSpc>
            </a:pPr>
            <a:r>
              <a:rPr lang="en-US" sz="7881" spc="157">
                <a:solidFill>
                  <a:srgbClr val="FFFFFF"/>
                </a:solidFill>
                <a:latin typeface="Arimo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363" y="-97864"/>
            <a:ext cx="9753600" cy="3582767"/>
          </a:xfrm>
          <a:custGeom>
            <a:avLst/>
            <a:gdLst/>
            <a:ahLst/>
            <a:cxnLst/>
            <a:rect r="r" b="b" t="t" l="l"/>
            <a:pathLst>
              <a:path h="3582767" w="9753600">
                <a:moveTo>
                  <a:pt x="0" y="0"/>
                </a:moveTo>
                <a:lnTo>
                  <a:pt x="9753600" y="0"/>
                </a:lnTo>
                <a:lnTo>
                  <a:pt x="9753600" y="3582767"/>
                </a:lnTo>
                <a:lnTo>
                  <a:pt x="0" y="3582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-44746" r="0" b="-594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0464" y="1776604"/>
            <a:ext cx="10202374" cy="1247250"/>
            <a:chOff x="0" y="0"/>
            <a:chExt cx="5771001" cy="7055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1001" cy="705511"/>
            </a:xfrm>
            <a:custGeom>
              <a:avLst/>
              <a:gdLst/>
              <a:ahLst/>
              <a:cxnLst/>
              <a:rect r="r" b="b" t="t" l="l"/>
              <a:pathLst>
                <a:path h="705511" w="5771001">
                  <a:moveTo>
                    <a:pt x="0" y="0"/>
                  </a:moveTo>
                  <a:lnTo>
                    <a:pt x="5771001" y="0"/>
                  </a:lnTo>
                  <a:lnTo>
                    <a:pt x="5771001" y="705511"/>
                  </a:lnTo>
                  <a:lnTo>
                    <a:pt x="0" y="705511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72667" y="5646025"/>
            <a:ext cx="673098" cy="673098"/>
          </a:xfrm>
          <a:custGeom>
            <a:avLst/>
            <a:gdLst/>
            <a:ahLst/>
            <a:cxnLst/>
            <a:rect r="r" b="b" t="t" l="l"/>
            <a:pathLst>
              <a:path h="673098" w="673098">
                <a:moveTo>
                  <a:pt x="0" y="0"/>
                </a:moveTo>
                <a:lnTo>
                  <a:pt x="673099" y="0"/>
                </a:lnTo>
                <a:lnTo>
                  <a:pt x="673099" y="673099"/>
                </a:lnTo>
                <a:lnTo>
                  <a:pt x="0" y="673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05663" y="5646025"/>
            <a:ext cx="673098" cy="673098"/>
          </a:xfrm>
          <a:custGeom>
            <a:avLst/>
            <a:gdLst/>
            <a:ahLst/>
            <a:cxnLst/>
            <a:rect r="r" b="b" t="t" l="l"/>
            <a:pathLst>
              <a:path h="673098" w="673098">
                <a:moveTo>
                  <a:pt x="0" y="0"/>
                </a:moveTo>
                <a:lnTo>
                  <a:pt x="673098" y="0"/>
                </a:lnTo>
                <a:lnTo>
                  <a:pt x="673098" y="673099"/>
                </a:lnTo>
                <a:lnTo>
                  <a:pt x="0" y="673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2667" y="4331847"/>
            <a:ext cx="662135" cy="662135"/>
          </a:xfrm>
          <a:custGeom>
            <a:avLst/>
            <a:gdLst/>
            <a:ahLst/>
            <a:cxnLst/>
            <a:rect r="r" b="b" t="t" l="l"/>
            <a:pathLst>
              <a:path h="662135" w="662135">
                <a:moveTo>
                  <a:pt x="0" y="0"/>
                </a:moveTo>
                <a:lnTo>
                  <a:pt x="662135" y="0"/>
                </a:lnTo>
                <a:lnTo>
                  <a:pt x="662135" y="662135"/>
                </a:lnTo>
                <a:lnTo>
                  <a:pt x="0" y="662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50723" y="4222406"/>
            <a:ext cx="977129" cy="977129"/>
          </a:xfrm>
          <a:custGeom>
            <a:avLst/>
            <a:gdLst/>
            <a:ahLst/>
            <a:cxnLst/>
            <a:rect r="r" b="b" t="t" l="l"/>
            <a:pathLst>
              <a:path h="977129" w="977129">
                <a:moveTo>
                  <a:pt x="0" y="0"/>
                </a:moveTo>
                <a:lnTo>
                  <a:pt x="977129" y="0"/>
                </a:lnTo>
                <a:lnTo>
                  <a:pt x="977129" y="977129"/>
                </a:lnTo>
                <a:lnTo>
                  <a:pt x="0" y="977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5443" y="1885332"/>
            <a:ext cx="8290560" cy="92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5"/>
              </a:lnSpc>
            </a:pPr>
            <a:r>
              <a:rPr lang="en-US" sz="5382">
                <a:solidFill>
                  <a:srgbClr val="FFFFFF"/>
                </a:solidFill>
                <a:latin typeface="Montserrat Ultra-Bold"/>
              </a:rPr>
              <a:t>INDEX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9025" y="4525627"/>
            <a:ext cx="3170459" cy="24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16"/>
              </a:lnSpc>
            </a:pPr>
            <a:r>
              <a:rPr lang="en-US" sz="1440">
                <a:solidFill>
                  <a:srgbClr val="000000"/>
                </a:solidFill>
                <a:latin typeface="Poppins Medium Bold"/>
              </a:rPr>
              <a:t> Introduction &amp;Objective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9025" y="5845287"/>
            <a:ext cx="3170459" cy="24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16"/>
              </a:lnSpc>
            </a:pPr>
            <a:r>
              <a:rPr lang="en-US" sz="1440">
                <a:solidFill>
                  <a:srgbClr val="000000"/>
                </a:solidFill>
                <a:latin typeface="Poppins Medium Bold"/>
              </a:rPr>
              <a:t>Parameter list(input output)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76432" y="4525627"/>
            <a:ext cx="2962421" cy="24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16"/>
              </a:lnSpc>
            </a:pPr>
            <a:r>
              <a:rPr lang="en-US" sz="1440">
                <a:solidFill>
                  <a:srgbClr val="000000"/>
                </a:solidFill>
                <a:latin typeface="Poppins Medium Bold"/>
              </a:rPr>
              <a:t>Findings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11992" y="5845287"/>
            <a:ext cx="3207040" cy="24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16"/>
              </a:lnSpc>
            </a:pPr>
            <a:r>
              <a:rPr lang="en-US" sz="1440">
                <a:solidFill>
                  <a:srgbClr val="000000"/>
                </a:solidFill>
                <a:latin typeface="Poppins Medium Bold"/>
              </a:rPr>
              <a:t>Limitations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0707" y="649515"/>
            <a:ext cx="9832787" cy="1804497"/>
            <a:chOff x="0" y="0"/>
            <a:chExt cx="13110382" cy="240599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110382" cy="2405997"/>
              <a:chOff x="0" y="0"/>
              <a:chExt cx="6236536" cy="114451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236536" cy="1144519"/>
              </a:xfrm>
              <a:custGeom>
                <a:avLst/>
                <a:gdLst/>
                <a:ahLst/>
                <a:cxnLst/>
                <a:rect r="r" b="b" t="t" l="l"/>
                <a:pathLst>
                  <a:path h="1144519" w="6236536">
                    <a:moveTo>
                      <a:pt x="0" y="0"/>
                    </a:moveTo>
                    <a:lnTo>
                      <a:pt x="6236536" y="0"/>
                    </a:lnTo>
                    <a:lnTo>
                      <a:pt x="6236536" y="1144519"/>
                    </a:lnTo>
                    <a:lnTo>
                      <a:pt x="0" y="1144519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8485851" y="1217184"/>
              <a:ext cx="4624531" cy="0"/>
            </a:xfrm>
            <a:prstGeom prst="line">
              <a:avLst/>
            </a:prstGeom>
            <a:ln cap="flat" w="8128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69023" y="3044129"/>
            <a:ext cx="2896819" cy="2926080"/>
          </a:xfrm>
          <a:custGeom>
            <a:avLst/>
            <a:gdLst/>
            <a:ahLst/>
            <a:cxnLst/>
            <a:rect r="r" b="b" t="t" l="l"/>
            <a:pathLst>
              <a:path h="2926080" w="2896819">
                <a:moveTo>
                  <a:pt x="0" y="0"/>
                </a:moveTo>
                <a:lnTo>
                  <a:pt x="2896819" y="0"/>
                </a:lnTo>
                <a:lnTo>
                  <a:pt x="2896819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517169" y="1036867"/>
            <a:ext cx="8290560" cy="92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5"/>
              </a:lnSpc>
            </a:pPr>
            <a:r>
              <a:rPr lang="en-US" sz="5382">
                <a:solidFill>
                  <a:srgbClr val="FFFFFF"/>
                </a:solidFill>
                <a:latin typeface="Montserrat Ultra-Bold"/>
              </a:rPr>
              <a:t>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158" y="3019489"/>
            <a:ext cx="6730233" cy="298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5683" indent="-262842" lvl="1">
              <a:lnSpc>
                <a:spcPts val="4869"/>
              </a:lnSpc>
              <a:buFont typeface="Arial"/>
              <a:buChar char="•"/>
            </a:pPr>
            <a:r>
              <a:rPr lang="en-US" sz="2434">
                <a:solidFill>
                  <a:srgbClr val="000000"/>
                </a:solidFill>
                <a:latin typeface="Poppins Light Bold"/>
              </a:rPr>
              <a:t>CORRELATION PLOT</a:t>
            </a:r>
          </a:p>
          <a:p>
            <a:pPr marL="525683" indent="-262842" lvl="1">
              <a:lnSpc>
                <a:spcPts val="4869"/>
              </a:lnSpc>
              <a:buFont typeface="Arial"/>
              <a:buChar char="•"/>
            </a:pPr>
            <a:r>
              <a:rPr lang="en-US" sz="2434">
                <a:solidFill>
                  <a:srgbClr val="000000"/>
                </a:solidFill>
                <a:latin typeface="Poppins Light Bold"/>
              </a:rPr>
              <a:t>CORRELATION HEATMAP PLOT</a:t>
            </a:r>
          </a:p>
          <a:p>
            <a:pPr marL="525683" indent="-262842" lvl="1">
              <a:lnSpc>
                <a:spcPts val="4869"/>
              </a:lnSpc>
              <a:buFont typeface="Arial"/>
              <a:buChar char="•"/>
            </a:pPr>
            <a:r>
              <a:rPr lang="en-US" sz="2434">
                <a:solidFill>
                  <a:srgbClr val="000000"/>
                </a:solidFill>
                <a:latin typeface="Poppins Light Bold"/>
              </a:rPr>
              <a:t>TRAIN TEST SET SPLIT</a:t>
            </a:r>
          </a:p>
          <a:p>
            <a:pPr marL="525683" indent="-262842" lvl="1">
              <a:lnSpc>
                <a:spcPts val="4869"/>
              </a:lnSpc>
              <a:buFont typeface="Arial"/>
              <a:buChar char="•"/>
            </a:pPr>
            <a:r>
              <a:rPr lang="en-US" sz="2434">
                <a:solidFill>
                  <a:srgbClr val="000000"/>
                </a:solidFill>
                <a:latin typeface="Poppins Light Bold"/>
              </a:rPr>
              <a:t>REGRESSION ANALYSIS</a:t>
            </a:r>
          </a:p>
          <a:p>
            <a:pPr marL="525683" indent="-262842" lvl="1">
              <a:lnSpc>
                <a:spcPts val="4869"/>
              </a:lnSpc>
              <a:buFont typeface="Arial"/>
              <a:buChar char="•"/>
            </a:pPr>
            <a:r>
              <a:rPr lang="en-US" sz="2434">
                <a:solidFill>
                  <a:srgbClr val="000000"/>
                </a:solidFill>
                <a:latin typeface="Poppins Light Bold"/>
              </a:rPr>
              <a:t>TAKING INPUT FROM USER TO PREDICT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93" y="182677"/>
            <a:ext cx="9832787" cy="1804497"/>
            <a:chOff x="0" y="0"/>
            <a:chExt cx="13110382" cy="240599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110382" cy="2405997"/>
              <a:chOff x="0" y="0"/>
              <a:chExt cx="6236536" cy="114451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236536" cy="1144519"/>
              </a:xfrm>
              <a:custGeom>
                <a:avLst/>
                <a:gdLst/>
                <a:ahLst/>
                <a:cxnLst/>
                <a:rect r="r" b="b" t="t" l="l"/>
                <a:pathLst>
                  <a:path h="1144519" w="6236536">
                    <a:moveTo>
                      <a:pt x="0" y="0"/>
                    </a:moveTo>
                    <a:lnTo>
                      <a:pt x="6236536" y="0"/>
                    </a:lnTo>
                    <a:lnTo>
                      <a:pt x="6236536" y="1144519"/>
                    </a:lnTo>
                    <a:lnTo>
                      <a:pt x="0" y="1144519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8485851" y="1217184"/>
              <a:ext cx="4624531" cy="0"/>
            </a:xfrm>
            <a:prstGeom prst="line">
              <a:avLst/>
            </a:prstGeom>
            <a:ln cap="flat" w="8128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50402" y="2481277"/>
            <a:ext cx="9603198" cy="458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1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LOWER OUTLIER = Q1 - (1.5 * IQR)  </a:t>
            </a:r>
          </a:p>
          <a:p>
            <a:pPr>
              <a:lnSpc>
                <a:spcPts val="2520"/>
              </a:lnSpc>
            </a:pPr>
          </a:p>
          <a:p>
            <a:pPr marL="388621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 HIGHER OUTLIER = Q3 + (1.5 * IQR)</a:t>
            </a:r>
          </a:p>
          <a:p>
            <a:pPr>
              <a:lnSpc>
                <a:spcPts val="2520"/>
              </a:lnSpc>
            </a:pPr>
          </a:p>
          <a:p>
            <a:pPr marL="388621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SSE = SUM((Y_TEST - Y_PRED).^2)</a:t>
            </a:r>
          </a:p>
          <a:p>
            <a:pPr>
              <a:lnSpc>
                <a:spcPts val="2520"/>
              </a:lnSpc>
            </a:pPr>
          </a:p>
          <a:p>
            <a:pPr marL="388621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SST = SUM((Y_TEST - MEAN(Y_TEST)).^2)</a:t>
            </a:r>
          </a:p>
          <a:p>
            <a:pPr>
              <a:lnSpc>
                <a:spcPts val="2520"/>
              </a:lnSpc>
            </a:pPr>
          </a:p>
          <a:p>
            <a:pPr marL="388621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R_SQUARED_LINREG = 1 - (SSE / SST)</a:t>
            </a:r>
          </a:p>
          <a:p>
            <a:pPr>
              <a:lnSpc>
                <a:spcPts val="2520"/>
              </a:lnSpc>
            </a:pPr>
          </a:p>
          <a:p>
            <a:pPr marL="388621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MAE_LINREG = MEAN(ABS(Y_PRED - Y_TEST))</a:t>
            </a:r>
          </a:p>
          <a:p>
            <a:pPr>
              <a:lnSpc>
                <a:spcPts val="2520"/>
              </a:lnSpc>
            </a:pPr>
          </a:p>
          <a:p>
            <a:pPr marL="388621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MSE_LINREG = MEAN((Y_PRED - Y_TEST).^2)</a:t>
            </a:r>
          </a:p>
          <a:p>
            <a:pPr>
              <a:lnSpc>
                <a:spcPts val="2520"/>
              </a:lnSpc>
            </a:pPr>
          </a:p>
          <a:p>
            <a:pPr marL="151130" indent="-75565" lvl="1">
              <a:lnSpc>
                <a:spcPts val="979"/>
              </a:lnSpc>
              <a:buFont typeface="Arial"/>
              <a:buChar char="•"/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345894" y="2655898"/>
            <a:ext cx="3261694" cy="3261694"/>
          </a:xfrm>
          <a:custGeom>
            <a:avLst/>
            <a:gdLst/>
            <a:ahLst/>
            <a:cxnLst/>
            <a:rect r="r" b="b" t="t" l="l"/>
            <a:pathLst>
              <a:path h="3261694" w="3261694">
                <a:moveTo>
                  <a:pt x="0" y="0"/>
                </a:moveTo>
                <a:lnTo>
                  <a:pt x="3261694" y="0"/>
                </a:lnTo>
                <a:lnTo>
                  <a:pt x="3261694" y="3261693"/>
                </a:lnTo>
                <a:lnTo>
                  <a:pt x="0" y="32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1520" y="96952"/>
            <a:ext cx="5614374" cy="167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Montserrat Ultra-Bold"/>
              </a:rPr>
              <a:t>NECESSARY FORMULAE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187" y="182677"/>
            <a:ext cx="9832787" cy="1804497"/>
            <a:chOff x="0" y="0"/>
            <a:chExt cx="13110382" cy="240599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110382" cy="2405997"/>
              <a:chOff x="0" y="0"/>
              <a:chExt cx="6236536" cy="114451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236536" cy="1144519"/>
              </a:xfrm>
              <a:custGeom>
                <a:avLst/>
                <a:gdLst/>
                <a:ahLst/>
                <a:cxnLst/>
                <a:rect r="r" b="b" t="t" l="l"/>
                <a:pathLst>
                  <a:path h="1144519" w="6236536">
                    <a:moveTo>
                      <a:pt x="0" y="0"/>
                    </a:moveTo>
                    <a:lnTo>
                      <a:pt x="6236536" y="0"/>
                    </a:lnTo>
                    <a:lnTo>
                      <a:pt x="6236536" y="1144519"/>
                    </a:lnTo>
                    <a:lnTo>
                      <a:pt x="0" y="1144519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8485851" y="1217184"/>
              <a:ext cx="4624531" cy="0"/>
            </a:xfrm>
            <a:prstGeom prst="line">
              <a:avLst/>
            </a:prstGeom>
            <a:ln cap="flat" w="8128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49798" y="633441"/>
            <a:ext cx="5614374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Montserrat Ultra-Bold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939549"/>
            <a:ext cx="10300535" cy="1084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Correlation Plot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       </a:t>
            </a:r>
            <a:r>
              <a:rPr lang="en-US" sz="2100">
                <a:solidFill>
                  <a:srgbClr val="000000"/>
                </a:solidFill>
                <a:latin typeface="Montserrat"/>
              </a:rPr>
              <a:t>It is the graphical representation of the correlation between multiple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       variables in a dataset. 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Correlation Heatmap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       </a:t>
            </a:r>
            <a:r>
              <a:rPr lang="en-US" sz="2100">
                <a:solidFill>
                  <a:srgbClr val="000000"/>
                </a:solidFill>
                <a:latin typeface="Montserrat"/>
              </a:rPr>
              <a:t>Here, each cell in the heatmap represents the correlation coefficient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       between two variables. 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Gaussian Process Regression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       </a:t>
            </a:r>
            <a:r>
              <a:rPr lang="en-US" sz="2100">
                <a:solidFill>
                  <a:srgbClr val="000000"/>
                </a:solidFill>
                <a:latin typeface="Montserrat"/>
              </a:rPr>
              <a:t>It is particularly useful when dealing with small to medium sized data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       </a:t>
            </a:r>
            <a:r>
              <a:rPr lang="en-US" sz="2100">
                <a:solidFill>
                  <a:srgbClr val="000000"/>
                </a:solidFill>
                <a:latin typeface="Montserrat"/>
              </a:rPr>
              <a:t>sets or when need to incorporate uncertainty into predictions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Outliers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       </a:t>
            </a:r>
            <a:r>
              <a:rPr lang="en-US" sz="2100">
                <a:solidFill>
                  <a:srgbClr val="000000"/>
                </a:solidFill>
                <a:latin typeface="Montserrat"/>
              </a:rPr>
              <a:t>An outlier is a data point that is significantly different from the rest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       of the data.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  <a:p>
            <a:pPr algn="ctr">
              <a:lnSpc>
                <a:spcPts val="141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93" y="66022"/>
            <a:ext cx="9832787" cy="1804497"/>
            <a:chOff x="0" y="0"/>
            <a:chExt cx="13110382" cy="240599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110382" cy="2405997"/>
              <a:chOff x="0" y="0"/>
              <a:chExt cx="6236536" cy="114451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236536" cy="1144519"/>
              </a:xfrm>
              <a:custGeom>
                <a:avLst/>
                <a:gdLst/>
                <a:ahLst/>
                <a:cxnLst/>
                <a:rect r="r" b="b" t="t" l="l"/>
                <a:pathLst>
                  <a:path h="1144519" w="6236536">
                    <a:moveTo>
                      <a:pt x="0" y="0"/>
                    </a:moveTo>
                    <a:lnTo>
                      <a:pt x="6236536" y="0"/>
                    </a:lnTo>
                    <a:lnTo>
                      <a:pt x="6236536" y="1144519"/>
                    </a:lnTo>
                    <a:lnTo>
                      <a:pt x="0" y="1144519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8485851" y="1217184"/>
              <a:ext cx="4624531" cy="0"/>
            </a:xfrm>
            <a:prstGeom prst="line">
              <a:avLst/>
            </a:prstGeom>
            <a:ln cap="flat" w="8128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830762" y="3146045"/>
            <a:ext cx="3676166" cy="2660513"/>
          </a:xfrm>
          <a:custGeom>
            <a:avLst/>
            <a:gdLst/>
            <a:ahLst/>
            <a:cxnLst/>
            <a:rect r="r" b="b" t="t" l="l"/>
            <a:pathLst>
              <a:path h="2660513" w="3676166">
                <a:moveTo>
                  <a:pt x="0" y="0"/>
                </a:moveTo>
                <a:lnTo>
                  <a:pt x="3676166" y="0"/>
                </a:lnTo>
                <a:lnTo>
                  <a:pt x="3676166" y="2660514"/>
                </a:lnTo>
                <a:lnTo>
                  <a:pt x="0" y="2660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9070" y="516786"/>
            <a:ext cx="5614374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Montserrat Ultra-Bold"/>
              </a:rPr>
              <a:t>LIMITATIONS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435" y="2821142"/>
            <a:ext cx="5269262" cy="397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Poppins Light"/>
              </a:rPr>
              <a:t>Efficiency and accuracy is good           enough for our datasets as we work</a:t>
            </a:r>
          </a:p>
          <a:p>
            <a:pPr algn="just">
              <a:lnSpc>
                <a:spcPts val="3999"/>
              </a:lnSpc>
            </a:pPr>
            <a:r>
              <a:rPr lang="en-US" sz="1999">
                <a:solidFill>
                  <a:srgbClr val="000000"/>
                </a:solidFill>
                <a:latin typeface="Poppins Light"/>
              </a:rPr>
              <a:t>     for large number of datasets. It can</a:t>
            </a:r>
          </a:p>
          <a:p>
            <a:pPr algn="just">
              <a:lnSpc>
                <a:spcPts val="3999"/>
              </a:lnSpc>
            </a:pPr>
            <a:r>
              <a:rPr lang="en-US" sz="1999">
                <a:solidFill>
                  <a:srgbClr val="000000"/>
                </a:solidFill>
                <a:latin typeface="Poppins Light"/>
              </a:rPr>
              <a:t>     vary for other datasets                               </a:t>
            </a:r>
          </a:p>
          <a:p>
            <a:pPr marL="431799" indent="-215899" lvl="1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1999">
                <a:solidFill>
                  <a:srgbClr val="000000"/>
                </a:solidFill>
                <a:latin typeface="Poppins Light"/>
              </a:rPr>
              <a:t>If any new ingredient is added, our model will not work.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91824" y="263064"/>
            <a:ext cx="9832787" cy="1804497"/>
            <a:chOff x="0" y="0"/>
            <a:chExt cx="13110382" cy="240599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110382" cy="2405997"/>
              <a:chOff x="0" y="0"/>
              <a:chExt cx="6236536" cy="114451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236536" cy="1144519"/>
              </a:xfrm>
              <a:custGeom>
                <a:avLst/>
                <a:gdLst/>
                <a:ahLst/>
                <a:cxnLst/>
                <a:rect r="r" b="b" t="t" l="l"/>
                <a:pathLst>
                  <a:path h="1144519" w="6236536">
                    <a:moveTo>
                      <a:pt x="0" y="0"/>
                    </a:moveTo>
                    <a:lnTo>
                      <a:pt x="6236536" y="0"/>
                    </a:lnTo>
                    <a:lnTo>
                      <a:pt x="6236536" y="1144519"/>
                    </a:lnTo>
                    <a:lnTo>
                      <a:pt x="0" y="1144519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8485851" y="1217184"/>
              <a:ext cx="4624531" cy="0"/>
            </a:xfrm>
            <a:prstGeom prst="line">
              <a:avLst/>
            </a:prstGeom>
            <a:ln cap="flat" w="8128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538823" y="3042798"/>
            <a:ext cx="3796412" cy="3179684"/>
          </a:xfrm>
          <a:custGeom>
            <a:avLst/>
            <a:gdLst/>
            <a:ahLst/>
            <a:cxnLst/>
            <a:rect r="r" b="b" t="t" l="l"/>
            <a:pathLst>
              <a:path h="3179684" w="3796412">
                <a:moveTo>
                  <a:pt x="0" y="0"/>
                </a:moveTo>
                <a:lnTo>
                  <a:pt x="3796411" y="0"/>
                </a:lnTo>
                <a:lnTo>
                  <a:pt x="3796411" y="3179684"/>
                </a:lnTo>
                <a:lnTo>
                  <a:pt x="0" y="3179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3" t="0" r="-2265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8640" y="4118192"/>
            <a:ext cx="2775930" cy="97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2"/>
              </a:lnSpc>
            </a:pPr>
            <a:r>
              <a:rPr lang="en-US" sz="2773">
                <a:solidFill>
                  <a:srgbClr val="FFFFFF"/>
                </a:solidFill>
                <a:latin typeface="Montserrat Ultra-Bold"/>
              </a:rPr>
              <a:t>BUSINESS COMPETITION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640" y="5187264"/>
            <a:ext cx="3868444" cy="78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33"/>
              </a:lnSpc>
            </a:pPr>
            <a:r>
              <a:rPr lang="en-US" sz="1066">
                <a:solidFill>
                  <a:srgbClr val="FFFFFF"/>
                </a:solidFill>
                <a:latin typeface="Poppins Light"/>
              </a:rPr>
              <a:t>Apply page animations and transitions to your Canva presentation to emphasize ideas and make them even more memorable.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470623"/>
            <a:ext cx="4876800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Montserrat Bold"/>
              </a:rPr>
              <a:t>INGREDIENTS IN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578" y="2398294"/>
            <a:ext cx="4473077" cy="442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0575" indent="-300287" lvl="1">
              <a:lnSpc>
                <a:spcPts val="3894"/>
              </a:lnSpc>
              <a:buFont typeface="Arial"/>
              <a:buChar char="•"/>
            </a:pPr>
            <a:r>
              <a:rPr lang="en-US" sz="2781">
                <a:solidFill>
                  <a:srgbClr val="000000"/>
                </a:solidFill>
                <a:latin typeface="Canva Sans"/>
              </a:rPr>
              <a:t>CEMENT</a:t>
            </a:r>
          </a:p>
          <a:p>
            <a:pPr marL="600575" indent="-300287" lvl="1">
              <a:lnSpc>
                <a:spcPts val="3894"/>
              </a:lnSpc>
              <a:buFont typeface="Arial"/>
              <a:buChar char="•"/>
            </a:pPr>
            <a:r>
              <a:rPr lang="en-US" sz="2781">
                <a:solidFill>
                  <a:srgbClr val="000000"/>
                </a:solidFill>
                <a:latin typeface="Canva Sans"/>
              </a:rPr>
              <a:t>BLUST FURNACE SLAG</a:t>
            </a:r>
          </a:p>
          <a:p>
            <a:pPr marL="600575" indent="-300287" lvl="1">
              <a:lnSpc>
                <a:spcPts val="3894"/>
              </a:lnSpc>
              <a:buFont typeface="Arial"/>
              <a:buChar char="•"/>
            </a:pPr>
            <a:r>
              <a:rPr lang="en-US" sz="2781">
                <a:solidFill>
                  <a:srgbClr val="000000"/>
                </a:solidFill>
                <a:latin typeface="Canva Sans"/>
              </a:rPr>
              <a:t>FLYASH</a:t>
            </a:r>
          </a:p>
          <a:p>
            <a:pPr marL="600575" indent="-300287" lvl="1">
              <a:lnSpc>
                <a:spcPts val="3894"/>
              </a:lnSpc>
              <a:buFont typeface="Arial"/>
              <a:buChar char="•"/>
            </a:pPr>
            <a:r>
              <a:rPr lang="en-US" sz="2781">
                <a:solidFill>
                  <a:srgbClr val="000000"/>
                </a:solidFill>
                <a:latin typeface="Canva Sans"/>
              </a:rPr>
              <a:t>WATER</a:t>
            </a:r>
          </a:p>
          <a:p>
            <a:pPr marL="600575" indent="-300287" lvl="1">
              <a:lnSpc>
                <a:spcPts val="3894"/>
              </a:lnSpc>
              <a:buFont typeface="Arial"/>
              <a:buChar char="•"/>
            </a:pPr>
            <a:r>
              <a:rPr lang="en-US" sz="2781">
                <a:solidFill>
                  <a:srgbClr val="000000"/>
                </a:solidFill>
                <a:latin typeface="Canva Sans"/>
              </a:rPr>
              <a:t>SUPER PLASTICIZER</a:t>
            </a:r>
          </a:p>
          <a:p>
            <a:pPr marL="600575" indent="-300287" lvl="1">
              <a:lnSpc>
                <a:spcPts val="3894"/>
              </a:lnSpc>
              <a:buFont typeface="Arial"/>
              <a:buChar char="•"/>
            </a:pPr>
            <a:r>
              <a:rPr lang="en-US" sz="2781">
                <a:solidFill>
                  <a:srgbClr val="000000"/>
                </a:solidFill>
                <a:latin typeface="Canva Sans"/>
              </a:rPr>
              <a:t>COARSE AGGREGATE</a:t>
            </a:r>
          </a:p>
          <a:p>
            <a:pPr marL="600575" indent="-300287" lvl="1">
              <a:lnSpc>
                <a:spcPts val="3894"/>
              </a:lnSpc>
              <a:buFont typeface="Arial"/>
              <a:buChar char="•"/>
            </a:pPr>
            <a:r>
              <a:rPr lang="en-US" sz="2781">
                <a:solidFill>
                  <a:srgbClr val="000000"/>
                </a:solidFill>
                <a:latin typeface="Canva Sans"/>
              </a:rPr>
              <a:t>FINE AGGREGATE</a:t>
            </a:r>
          </a:p>
          <a:p>
            <a:pPr marL="600575" indent="-300287" lvl="1">
              <a:lnSpc>
                <a:spcPts val="3894"/>
              </a:lnSpc>
              <a:buFont typeface="Arial"/>
              <a:buChar char="•"/>
            </a:pPr>
            <a:r>
              <a:rPr lang="en-US" sz="2781">
                <a:solidFill>
                  <a:srgbClr val="000000"/>
                </a:solidFill>
                <a:latin typeface="Canva Sans"/>
              </a:rPr>
              <a:t>AGE</a:t>
            </a:r>
          </a:p>
          <a:p>
            <a:pPr marL="600575" indent="-300287" lvl="1">
              <a:lnSpc>
                <a:spcPts val="3894"/>
              </a:lnSpc>
              <a:buFont typeface="Arial"/>
              <a:buChar char="•"/>
            </a:pPr>
            <a:r>
              <a:rPr lang="en-US" sz="2781">
                <a:solidFill>
                  <a:srgbClr val="000000"/>
                </a:solidFill>
                <a:latin typeface="Canva Sans"/>
              </a:rPr>
              <a:t>STRENGTH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93" y="223448"/>
            <a:ext cx="9832787" cy="1804497"/>
            <a:chOff x="0" y="0"/>
            <a:chExt cx="13110382" cy="240599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110382" cy="2405997"/>
              <a:chOff x="0" y="0"/>
              <a:chExt cx="6236536" cy="114451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236536" cy="1144519"/>
              </a:xfrm>
              <a:custGeom>
                <a:avLst/>
                <a:gdLst/>
                <a:ahLst/>
                <a:cxnLst/>
                <a:rect r="r" b="b" t="t" l="l"/>
                <a:pathLst>
                  <a:path h="1144519" w="6236536">
                    <a:moveTo>
                      <a:pt x="0" y="0"/>
                    </a:moveTo>
                    <a:lnTo>
                      <a:pt x="6236536" y="0"/>
                    </a:lnTo>
                    <a:lnTo>
                      <a:pt x="6236536" y="1144519"/>
                    </a:lnTo>
                    <a:lnTo>
                      <a:pt x="0" y="1144519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8485851" y="1217184"/>
              <a:ext cx="4624531" cy="0"/>
            </a:xfrm>
            <a:prstGeom prst="line">
              <a:avLst/>
            </a:prstGeom>
            <a:ln cap="flat" w="8128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6" id="6"/>
          <p:cNvSpPr/>
          <p:nvPr/>
        </p:nvSpPr>
        <p:spPr>
          <a:xfrm>
            <a:off x="3931776" y="5689697"/>
            <a:ext cx="33162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87135" y="2026481"/>
            <a:ext cx="4942534" cy="44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1999">
                <a:solidFill>
                  <a:srgbClr val="000000"/>
                </a:solidFill>
                <a:latin typeface="Poppins Light Bold"/>
              </a:rPr>
              <a:t>INPUT PARAMETER: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3381" y="674212"/>
            <a:ext cx="6319201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Montserrat Ultra-Bold"/>
              </a:rPr>
              <a:t>PARAMETER LIST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606959" y="2845982"/>
            <a:ext cx="0" cy="39737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1544" y="2674397"/>
            <a:ext cx="4505414" cy="505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31"/>
              </a:lnSpc>
            </a:pPr>
            <a:r>
              <a:rPr lang="en-US" sz="1522">
                <a:solidFill>
                  <a:srgbClr val="000000"/>
                </a:solidFill>
                <a:latin typeface="Canva Sans"/>
              </a:rPr>
              <a:t>input_cement = input('Enter Cement value: ');</a:t>
            </a:r>
          </a:p>
          <a:p>
            <a:pPr>
              <a:lnSpc>
                <a:spcPts val="2131"/>
              </a:lnSpc>
            </a:pPr>
            <a:r>
              <a:rPr lang="en-US" sz="1522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2131"/>
              </a:lnSpc>
            </a:pPr>
            <a:r>
              <a:rPr lang="en-US" sz="1522">
                <a:solidFill>
                  <a:srgbClr val="000000"/>
                </a:solidFill>
                <a:latin typeface="Canva Sans"/>
              </a:rPr>
              <a:t>input_blast_furnace_slag = input('Enter Blast Furnace Slag value: '); </a:t>
            </a:r>
          </a:p>
          <a:p>
            <a:pPr>
              <a:lnSpc>
                <a:spcPts val="2131"/>
              </a:lnSpc>
            </a:pPr>
          </a:p>
          <a:p>
            <a:pPr>
              <a:lnSpc>
                <a:spcPts val="2131"/>
              </a:lnSpc>
            </a:pPr>
            <a:r>
              <a:rPr lang="en-US" sz="1522">
                <a:solidFill>
                  <a:srgbClr val="000000"/>
                </a:solidFill>
                <a:latin typeface="Canva Sans"/>
              </a:rPr>
              <a:t>input_fly_ash = input('Enter Fly Ash value: '); </a:t>
            </a:r>
          </a:p>
          <a:p>
            <a:pPr>
              <a:lnSpc>
                <a:spcPts val="2131"/>
              </a:lnSpc>
            </a:pPr>
          </a:p>
          <a:p>
            <a:pPr>
              <a:lnSpc>
                <a:spcPts val="2131"/>
              </a:lnSpc>
            </a:pPr>
            <a:r>
              <a:rPr lang="en-US" sz="1522">
                <a:solidFill>
                  <a:srgbClr val="000000"/>
                </a:solidFill>
                <a:latin typeface="Canva Sans"/>
              </a:rPr>
              <a:t>input_water = input('Enter Water value: '); </a:t>
            </a:r>
          </a:p>
          <a:p>
            <a:pPr>
              <a:lnSpc>
                <a:spcPts val="2131"/>
              </a:lnSpc>
            </a:pPr>
          </a:p>
          <a:p>
            <a:pPr>
              <a:lnSpc>
                <a:spcPts val="2131"/>
              </a:lnSpc>
            </a:pPr>
            <a:r>
              <a:rPr lang="en-US" sz="1522">
                <a:solidFill>
                  <a:srgbClr val="000000"/>
                </a:solidFill>
                <a:latin typeface="Canva Sans"/>
              </a:rPr>
              <a:t>input_superplasticizer = input('Enter Superplasticizer value: '); </a:t>
            </a:r>
          </a:p>
          <a:p>
            <a:pPr>
              <a:lnSpc>
                <a:spcPts val="2131"/>
              </a:lnSpc>
            </a:pPr>
          </a:p>
          <a:p>
            <a:pPr>
              <a:lnSpc>
                <a:spcPts val="2131"/>
              </a:lnSpc>
            </a:pPr>
            <a:r>
              <a:rPr lang="en-US" sz="1522">
                <a:solidFill>
                  <a:srgbClr val="000000"/>
                </a:solidFill>
                <a:latin typeface="Canva Sans"/>
              </a:rPr>
              <a:t>input_coarse_aggregate = input('Enter Coarse Aggregate value: '); </a:t>
            </a:r>
          </a:p>
          <a:p>
            <a:pPr>
              <a:lnSpc>
                <a:spcPts val="2131"/>
              </a:lnSpc>
            </a:pPr>
          </a:p>
          <a:p>
            <a:pPr>
              <a:lnSpc>
                <a:spcPts val="2131"/>
              </a:lnSpc>
            </a:pPr>
            <a:r>
              <a:rPr lang="en-US" sz="1522">
                <a:solidFill>
                  <a:srgbClr val="000000"/>
                </a:solidFill>
                <a:latin typeface="Canva Sans"/>
              </a:rPr>
              <a:t>input_fine_aggregate = input('Enter Fine Aggregate value: '); </a:t>
            </a:r>
          </a:p>
          <a:p>
            <a:pPr>
              <a:lnSpc>
                <a:spcPts val="2131"/>
              </a:lnSpc>
            </a:pPr>
          </a:p>
          <a:p>
            <a:pPr marL="0" indent="0" lvl="0">
              <a:lnSpc>
                <a:spcPts val="213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876800" y="2442407"/>
            <a:ext cx="5011201" cy="452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28"/>
              </a:lnSpc>
            </a:pPr>
          </a:p>
          <a:p>
            <a:pPr>
              <a:lnSpc>
                <a:spcPts val="2128"/>
              </a:lnSpc>
            </a:pPr>
            <a:r>
              <a:rPr lang="en-US" sz="1520">
                <a:solidFill>
                  <a:srgbClr val="000000"/>
                </a:solidFill>
                <a:latin typeface="Canva Sans"/>
              </a:rPr>
              <a:t>input_age = input('Enter Age value: ');</a:t>
            </a:r>
          </a:p>
          <a:p>
            <a:pPr>
              <a:lnSpc>
                <a:spcPts val="2128"/>
              </a:lnSpc>
            </a:pPr>
            <a:r>
              <a:rPr lang="en-US" sz="1520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2128"/>
              </a:lnSpc>
            </a:pPr>
            <a:r>
              <a:rPr lang="en-US" sz="1520">
                <a:solidFill>
                  <a:srgbClr val="000000"/>
                </a:solidFill>
                <a:latin typeface="Canva Sans"/>
              </a:rPr>
              <a:t>user_input = table(input_cement,</a:t>
            </a:r>
          </a:p>
          <a:p>
            <a:pPr>
              <a:lnSpc>
                <a:spcPts val="2128"/>
              </a:lnSpc>
            </a:pPr>
            <a:r>
              <a:rPr lang="en-US" sz="1520">
                <a:solidFill>
                  <a:srgbClr val="000000"/>
                </a:solidFill>
                <a:latin typeface="Canva Sans"/>
              </a:rPr>
              <a:t> input_blast_furnace_slag, input_fly_ash, input_water, ... </a:t>
            </a:r>
          </a:p>
          <a:p>
            <a:pPr>
              <a:lnSpc>
                <a:spcPts val="2128"/>
              </a:lnSpc>
            </a:pPr>
            <a:r>
              <a:rPr lang="en-US" sz="1520">
                <a:solidFill>
                  <a:srgbClr val="000000"/>
                </a:solidFill>
                <a:latin typeface="Canva Sans"/>
              </a:rPr>
              <a:t>input_superplasticizer, input_coarse_aggregate, input_fine_aggregate, input_age); </a:t>
            </a:r>
          </a:p>
          <a:p>
            <a:pPr>
              <a:lnSpc>
                <a:spcPts val="2128"/>
              </a:lnSpc>
            </a:pPr>
          </a:p>
          <a:p>
            <a:pPr>
              <a:lnSpc>
                <a:spcPts val="2128"/>
              </a:lnSpc>
            </a:pPr>
            <a:r>
              <a:rPr lang="en-US" sz="1520">
                <a:solidFill>
                  <a:srgbClr val="000000"/>
                </a:solidFill>
                <a:latin typeface="Canva Sans"/>
              </a:rPr>
              <a:t>user_input_matrix = table2array(user_input); </a:t>
            </a:r>
          </a:p>
          <a:p>
            <a:pPr>
              <a:lnSpc>
                <a:spcPts val="2128"/>
              </a:lnSpc>
            </a:pPr>
          </a:p>
          <a:p>
            <a:pPr>
              <a:lnSpc>
                <a:spcPts val="2128"/>
              </a:lnSpc>
            </a:pPr>
            <a:r>
              <a:rPr lang="en-US" sz="1520">
                <a:solidFill>
                  <a:srgbClr val="000000"/>
                </a:solidFill>
                <a:latin typeface="Canva Sans"/>
              </a:rPr>
              <a:t>predicted_strength = predict(mdl, user_input_matrix);</a:t>
            </a:r>
          </a:p>
          <a:p>
            <a:pPr>
              <a:lnSpc>
                <a:spcPts val="2128"/>
              </a:lnSpc>
            </a:pPr>
            <a:r>
              <a:rPr lang="en-US" sz="1520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2128"/>
              </a:lnSpc>
            </a:pPr>
            <a:r>
              <a:rPr lang="en-US" sz="1520">
                <a:solidFill>
                  <a:srgbClr val="000000"/>
                </a:solidFill>
                <a:latin typeface="Canva Sans"/>
              </a:rPr>
              <a:t>fprintf('Predicted Strength: %.4f\n', predicted_strength); </a:t>
            </a:r>
          </a:p>
          <a:p>
            <a:pPr>
              <a:lnSpc>
                <a:spcPts val="2128"/>
              </a:lnSpc>
            </a:pPr>
          </a:p>
          <a:p>
            <a:pPr marL="0" indent="0" lvl="0">
              <a:lnSpc>
                <a:spcPts val="21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741950" y="2108978"/>
            <a:ext cx="3546507" cy="0"/>
          </a:xfrm>
          <a:prstGeom prst="line">
            <a:avLst/>
          </a:prstGeom>
          <a:ln cap="flat" w="5715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294780" y="834583"/>
            <a:ext cx="562156" cy="5646034"/>
            <a:chOff x="0" y="0"/>
            <a:chExt cx="356553" cy="3581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553" cy="3581049"/>
            </a:xfrm>
            <a:custGeom>
              <a:avLst/>
              <a:gdLst/>
              <a:ahLst/>
              <a:cxnLst/>
              <a:rect r="r" b="b" t="t" l="l"/>
              <a:pathLst>
                <a:path h="3581049" w="356553">
                  <a:moveTo>
                    <a:pt x="0" y="0"/>
                  </a:moveTo>
                  <a:lnTo>
                    <a:pt x="356553" y="0"/>
                  </a:lnTo>
                  <a:lnTo>
                    <a:pt x="356553" y="3581049"/>
                  </a:lnTo>
                  <a:lnTo>
                    <a:pt x="0" y="3581049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1120" y="834583"/>
            <a:ext cx="4188879" cy="5646034"/>
          </a:xfrm>
          <a:custGeom>
            <a:avLst/>
            <a:gdLst/>
            <a:ahLst/>
            <a:cxnLst/>
            <a:rect r="r" b="b" t="t" l="l"/>
            <a:pathLst>
              <a:path h="5646034" w="4188879">
                <a:moveTo>
                  <a:pt x="0" y="0"/>
                </a:moveTo>
                <a:lnTo>
                  <a:pt x="4188879" y="0"/>
                </a:lnTo>
                <a:lnTo>
                  <a:pt x="4188879" y="5646034"/>
                </a:lnTo>
                <a:lnTo>
                  <a:pt x="0" y="5646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93" t="0" r="-1739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41950" y="1394154"/>
            <a:ext cx="4240175" cy="623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2"/>
              </a:lnSpc>
            </a:pPr>
            <a:r>
              <a:rPr lang="en-US" sz="3680">
                <a:solidFill>
                  <a:srgbClr val="000000"/>
                </a:solidFill>
                <a:latin typeface="Montserrat Ultra-Bold"/>
              </a:rPr>
              <a:t>REQUIREMENTS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0228" y="3988941"/>
            <a:ext cx="3945909" cy="74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  <a:r>
              <a:rPr lang="en-US" sz="2179" spc="65">
                <a:solidFill>
                  <a:srgbClr val="000000"/>
                </a:solidFill>
                <a:latin typeface="Poppins Bold"/>
              </a:rPr>
              <a:t>MACHINE LEARNING TOOLBOX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60228" y="3108378"/>
            <a:ext cx="2311280" cy="36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  <a:r>
              <a:rPr lang="en-US" sz="2179" spc="65">
                <a:solidFill>
                  <a:srgbClr val="000000"/>
                </a:solidFill>
                <a:latin typeface="Poppins Bold"/>
              </a:rPr>
              <a:t>MATLAB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60228" y="5321605"/>
            <a:ext cx="4170446" cy="36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1"/>
              </a:lnSpc>
            </a:pPr>
            <a:r>
              <a:rPr lang="en-US" sz="2179" spc="65">
                <a:solidFill>
                  <a:srgbClr val="000000"/>
                </a:solidFill>
                <a:latin typeface="Poppins Bold"/>
              </a:rPr>
              <a:t>ECONOMETRICS TOOLBOX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DAFt-IKIw_w</dc:identifier>
  <dcterms:modified xsi:type="dcterms:W3CDTF">2011-08-01T06:04:30Z</dcterms:modified>
  <cp:revision>1</cp:revision>
  <dc:title>Blue Yellow Simple Modern Professional Business Company Presentation Template</dc:title>
</cp:coreProperties>
</file>